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</p:sldIdLst>
  <p:sldSz cx="18288000" cy="10287000"/>
  <p:notesSz cx="6858000" cy="9144000"/>
  <p:embeddedFontLst>
    <p:embeddedFont>
      <p:font typeface="Poppins 1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oppins 1" panose="020B0604020202020204" charset="0"/>
      <p:regular r:id="rId15"/>
    </p:embeddedFont>
    <p:embeddedFont>
      <p:font typeface="Impact" panose="020B0806030902050204" pitchFamily="34" charset="0"/>
      <p:regular r:id="rId16"/>
    </p:embeddedFont>
    <p:embeddedFont>
      <p:font typeface="Poppins 2 Semi-Bold" panose="020B0604020202020204" charset="0"/>
      <p:regular r:id="rId17"/>
    </p:embeddedFont>
    <p:embeddedFont>
      <p:font typeface="Brittan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224A6-8F42-4BC0-99E2-3C9F15774B65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B5515-A6C2-495C-9E17-84DD441BC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5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B5515-A6C2-495C-9E17-84DD441BCE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0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grpSp>
        <p:nvGrpSpPr>
          <p:cNvPr id="6" name="Group 6"/>
          <p:cNvGrpSpPr/>
          <p:nvPr/>
        </p:nvGrpSpPr>
        <p:grpSpPr>
          <a:xfrm>
            <a:off x="9907599" y="6597491"/>
            <a:ext cx="19260483" cy="5181616"/>
            <a:chOff x="0" y="0"/>
            <a:chExt cx="812800" cy="218666"/>
          </a:xfrm>
        </p:grpSpPr>
        <p:sp>
          <p:nvSpPr>
            <p:cNvPr id="7" name="Freeform 7"/>
            <p:cNvSpPr/>
            <p:nvPr/>
          </p:nvSpPr>
          <p:spPr>
            <a:xfrm>
              <a:off x="12597" y="0"/>
              <a:ext cx="787606" cy="218666"/>
            </a:xfrm>
            <a:custGeom>
              <a:avLst/>
              <a:gdLst/>
              <a:ahLst/>
              <a:cxnLst/>
              <a:rect l="l" t="t" r="r" b="b"/>
              <a:pathLst>
                <a:path w="787606" h="218666">
                  <a:moveTo>
                    <a:pt x="573287" y="0"/>
                  </a:moveTo>
                  <a:lnTo>
                    <a:pt x="11119" y="0"/>
                  </a:lnTo>
                  <a:cubicBezTo>
                    <a:pt x="7007" y="0"/>
                    <a:pt x="3286" y="2437"/>
                    <a:pt x="1643" y="6206"/>
                  </a:cubicBezTo>
                  <a:cubicBezTo>
                    <a:pt x="0" y="9976"/>
                    <a:pt x="748" y="14360"/>
                    <a:pt x="3547" y="17373"/>
                  </a:cubicBezTo>
                  <a:lnTo>
                    <a:pt x="174459" y="201294"/>
                  </a:lnTo>
                  <a:cubicBezTo>
                    <a:pt x="184754" y="212372"/>
                    <a:pt x="199195" y="218666"/>
                    <a:pt x="214319" y="218666"/>
                  </a:cubicBezTo>
                  <a:lnTo>
                    <a:pt x="776487" y="218666"/>
                  </a:lnTo>
                  <a:cubicBezTo>
                    <a:pt x="780599" y="218666"/>
                    <a:pt x="784320" y="216229"/>
                    <a:pt x="785963" y="212460"/>
                  </a:cubicBezTo>
                  <a:cubicBezTo>
                    <a:pt x="787606" y="208690"/>
                    <a:pt x="786858" y="204306"/>
                    <a:pt x="784059" y="201294"/>
                  </a:cubicBezTo>
                  <a:lnTo>
                    <a:pt x="613147" y="17373"/>
                  </a:lnTo>
                  <a:cubicBezTo>
                    <a:pt x="602852" y="6294"/>
                    <a:pt x="588411" y="0"/>
                    <a:pt x="5732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609600" cy="27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048750" y="8272506"/>
            <a:ext cx="967805" cy="985794"/>
          </a:xfrm>
          <a:custGeom>
            <a:avLst/>
            <a:gdLst/>
            <a:ahLst/>
            <a:cxnLst/>
            <a:rect l="l" t="t" r="r" b="b"/>
            <a:pathLst>
              <a:path w="967805" h="985794">
                <a:moveTo>
                  <a:pt x="0" y="0"/>
                </a:moveTo>
                <a:lnTo>
                  <a:pt x="967805" y="0"/>
                </a:lnTo>
                <a:lnTo>
                  <a:pt x="967805" y="985794"/>
                </a:lnTo>
                <a:lnTo>
                  <a:pt x="0" y="985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23570" r="-22711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-4983316" y="9909897"/>
            <a:ext cx="12352291" cy="1392272"/>
            <a:chOff x="0" y="0"/>
            <a:chExt cx="1940015" cy="218666"/>
          </a:xfrm>
        </p:grpSpPr>
        <p:sp>
          <p:nvSpPr>
            <p:cNvPr id="17" name="Freeform 17"/>
            <p:cNvSpPr/>
            <p:nvPr/>
          </p:nvSpPr>
          <p:spPr>
            <a:xfrm>
              <a:off x="14649" y="0"/>
              <a:ext cx="1910718" cy="218666"/>
            </a:xfrm>
            <a:custGeom>
              <a:avLst/>
              <a:gdLst/>
              <a:ahLst/>
              <a:cxnLst/>
              <a:rect l="l" t="t" r="r" b="b"/>
              <a:pathLst>
                <a:path w="1910718" h="218666">
                  <a:moveTo>
                    <a:pt x="1694588" y="0"/>
                  </a:moveTo>
                  <a:lnTo>
                    <a:pt x="12928" y="0"/>
                  </a:lnTo>
                  <a:cubicBezTo>
                    <a:pt x="8147" y="0"/>
                    <a:pt x="3820" y="2834"/>
                    <a:pt x="1910" y="7217"/>
                  </a:cubicBezTo>
                  <a:cubicBezTo>
                    <a:pt x="0" y="11600"/>
                    <a:pt x="869" y="16699"/>
                    <a:pt x="4124" y="20202"/>
                  </a:cubicBezTo>
                  <a:lnTo>
                    <a:pt x="169778" y="198465"/>
                  </a:lnTo>
                  <a:cubicBezTo>
                    <a:pt x="181750" y="211347"/>
                    <a:pt x="198542" y="218666"/>
                    <a:pt x="216128" y="218666"/>
                  </a:cubicBezTo>
                  <a:lnTo>
                    <a:pt x="1897788" y="218666"/>
                  </a:lnTo>
                  <a:cubicBezTo>
                    <a:pt x="1902570" y="218666"/>
                    <a:pt x="1906896" y="215832"/>
                    <a:pt x="1908807" y="211449"/>
                  </a:cubicBezTo>
                  <a:cubicBezTo>
                    <a:pt x="1910717" y="207066"/>
                    <a:pt x="1909848" y="201967"/>
                    <a:pt x="1906593" y="198465"/>
                  </a:cubicBezTo>
                  <a:lnTo>
                    <a:pt x="1740938" y="20202"/>
                  </a:lnTo>
                  <a:cubicBezTo>
                    <a:pt x="1728967" y="7319"/>
                    <a:pt x="1712174" y="0"/>
                    <a:pt x="16945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C1C84">
                    <a:alpha val="0"/>
                  </a:srgbClr>
                </a:gs>
                <a:gs pos="100000">
                  <a:srgbClr val="3A175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57150"/>
              <a:ext cx="1736815" cy="27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3450" y="841144"/>
            <a:ext cx="3943350" cy="1810820"/>
          </a:xfrm>
          <a:custGeom>
            <a:avLst/>
            <a:gdLst/>
            <a:ahLst/>
            <a:cxnLst/>
            <a:rect l="l" t="t" r="r" b="b"/>
            <a:pathLst>
              <a:path w="2857017" h="1392796">
                <a:moveTo>
                  <a:pt x="0" y="0"/>
                </a:moveTo>
                <a:lnTo>
                  <a:pt x="2857017" y="0"/>
                </a:lnTo>
                <a:lnTo>
                  <a:pt x="2857017" y="1392796"/>
                </a:lnTo>
                <a:lnTo>
                  <a:pt x="0" y="139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33450" y="4573670"/>
            <a:ext cx="14710797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600" spc="-70" dirty="0">
                <a:solidFill>
                  <a:srgbClr val="000000"/>
                </a:solidFill>
                <a:latin typeface="Impact"/>
              </a:rPr>
              <a:t>TRAINING MANAGEMENT SOFTWARE </a:t>
            </a:r>
          </a:p>
          <a:p>
            <a:pPr>
              <a:lnSpc>
                <a:spcPts val="8400"/>
              </a:lnSpc>
            </a:pPr>
            <a:r>
              <a:rPr lang="en-US" sz="6600" spc="-70" dirty="0">
                <a:solidFill>
                  <a:srgbClr val="000000"/>
                </a:solidFill>
                <a:latin typeface="Impact"/>
              </a:rPr>
              <a:t>WELCOME BIMAN BANGLADESH AIRLINES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8200" y="3506313"/>
            <a:ext cx="5170700" cy="73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0"/>
              </a:lnSpc>
            </a:pPr>
            <a:r>
              <a:rPr lang="en-US" sz="5000" dirty="0">
                <a:solidFill>
                  <a:srgbClr val="000000"/>
                </a:solidFill>
                <a:latin typeface="Brittany"/>
              </a:rPr>
              <a:t>Presentation 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80455"/>
            <a:ext cx="4097980" cy="4097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7363343" y="-2191188"/>
            <a:ext cx="17377438" cy="6299786"/>
            <a:chOff x="0" y="0"/>
            <a:chExt cx="544777" cy="197496"/>
          </a:xfrm>
        </p:grpSpPr>
        <p:sp>
          <p:nvSpPr>
            <p:cNvPr id="3" name="Freeform 3"/>
            <p:cNvSpPr/>
            <p:nvPr/>
          </p:nvSpPr>
          <p:spPr>
            <a:xfrm>
              <a:off x="22775" y="0"/>
              <a:ext cx="499227" cy="197496"/>
            </a:xfrm>
            <a:custGeom>
              <a:avLst/>
              <a:gdLst/>
              <a:ahLst/>
              <a:cxnLst/>
              <a:rect l="l" t="t" r="r" b="b"/>
              <a:pathLst>
                <a:path w="499227" h="197496">
                  <a:moveTo>
                    <a:pt x="220967" y="0"/>
                  </a:moveTo>
                  <a:lnTo>
                    <a:pt x="481460" y="0"/>
                  </a:lnTo>
                  <a:cubicBezTo>
                    <a:pt x="488158" y="0"/>
                    <a:pt x="494188" y="4060"/>
                    <a:pt x="496707" y="10267"/>
                  </a:cubicBezTo>
                  <a:cubicBezTo>
                    <a:pt x="499227" y="16474"/>
                    <a:pt x="497732" y="23588"/>
                    <a:pt x="492929" y="28257"/>
                  </a:cubicBezTo>
                  <a:lnTo>
                    <a:pt x="347874" y="169240"/>
                  </a:lnTo>
                  <a:cubicBezTo>
                    <a:pt x="329231" y="187359"/>
                    <a:pt x="304258" y="197496"/>
                    <a:pt x="278260" y="197496"/>
                  </a:cubicBezTo>
                  <a:lnTo>
                    <a:pt x="17767" y="197496"/>
                  </a:lnTo>
                  <a:cubicBezTo>
                    <a:pt x="11068" y="197496"/>
                    <a:pt x="5038" y="193436"/>
                    <a:pt x="2519" y="187229"/>
                  </a:cubicBezTo>
                  <a:cubicBezTo>
                    <a:pt x="0" y="181023"/>
                    <a:pt x="1494" y="173908"/>
                    <a:pt x="6298" y="169240"/>
                  </a:cubicBezTo>
                  <a:lnTo>
                    <a:pt x="151352" y="28257"/>
                  </a:lnTo>
                  <a:cubicBezTo>
                    <a:pt x="169996" y="10137"/>
                    <a:pt x="194969" y="0"/>
                    <a:pt x="22096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57150"/>
              <a:ext cx="341577" cy="254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61090" y="7737262"/>
            <a:ext cx="9774037" cy="5150756"/>
            <a:chOff x="0" y="0"/>
            <a:chExt cx="699288" cy="368513"/>
          </a:xfrm>
        </p:grpSpPr>
        <p:sp>
          <p:nvSpPr>
            <p:cNvPr id="6" name="Freeform 6"/>
            <p:cNvSpPr/>
            <p:nvPr/>
          </p:nvSpPr>
          <p:spPr>
            <a:xfrm>
              <a:off x="25113" y="0"/>
              <a:ext cx="649062" cy="368513"/>
            </a:xfrm>
            <a:custGeom>
              <a:avLst/>
              <a:gdLst/>
              <a:ahLst/>
              <a:cxnLst/>
              <a:rect l="l" t="t" r="r" b="b"/>
              <a:pathLst>
                <a:path w="649062" h="368513">
                  <a:moveTo>
                    <a:pt x="243830" y="0"/>
                  </a:moveTo>
                  <a:lnTo>
                    <a:pt x="608432" y="0"/>
                  </a:lnTo>
                  <a:cubicBezTo>
                    <a:pt x="622166" y="0"/>
                    <a:pt x="634878" y="7256"/>
                    <a:pt x="641862" y="19082"/>
                  </a:cubicBezTo>
                  <a:cubicBezTo>
                    <a:pt x="648846" y="30908"/>
                    <a:pt x="649062" y="45544"/>
                    <a:pt x="642430" y="57571"/>
                  </a:cubicBezTo>
                  <a:lnTo>
                    <a:pt x="502720" y="310942"/>
                  </a:lnTo>
                  <a:cubicBezTo>
                    <a:pt x="483137" y="346458"/>
                    <a:pt x="445789" y="368513"/>
                    <a:pt x="405232" y="368513"/>
                  </a:cubicBezTo>
                  <a:lnTo>
                    <a:pt x="40630" y="368513"/>
                  </a:lnTo>
                  <a:cubicBezTo>
                    <a:pt x="26896" y="368513"/>
                    <a:pt x="14184" y="361257"/>
                    <a:pt x="7200" y="349431"/>
                  </a:cubicBezTo>
                  <a:cubicBezTo>
                    <a:pt x="216" y="337605"/>
                    <a:pt x="0" y="322969"/>
                    <a:pt x="6632" y="310942"/>
                  </a:cubicBezTo>
                  <a:lnTo>
                    <a:pt x="146342" y="57571"/>
                  </a:lnTo>
                  <a:cubicBezTo>
                    <a:pt x="165925" y="22056"/>
                    <a:pt x="203274" y="0"/>
                    <a:pt x="2438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57150"/>
              <a:ext cx="496088" cy="425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8619" y="1028700"/>
            <a:ext cx="5855996" cy="8229600"/>
            <a:chOff x="0" y="0"/>
            <a:chExt cx="27842731" cy="391281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42846" cy="39128195"/>
            </a:xfrm>
            <a:custGeom>
              <a:avLst/>
              <a:gdLst/>
              <a:ahLst/>
              <a:cxnLst/>
              <a:rect l="l" t="t" r="r" b="b"/>
              <a:pathLst>
                <a:path w="27842846" h="39128195">
                  <a:moveTo>
                    <a:pt x="6711061" y="0"/>
                  </a:moveTo>
                  <a:cubicBezTo>
                    <a:pt x="3007741" y="16764"/>
                    <a:pt x="0" y="3034792"/>
                    <a:pt x="0" y="6742049"/>
                  </a:cubicBezTo>
                  <a:lnTo>
                    <a:pt x="0" y="32386017"/>
                  </a:lnTo>
                  <a:cubicBezTo>
                    <a:pt x="0" y="36103688"/>
                    <a:pt x="3024505" y="39128195"/>
                    <a:pt x="6742176" y="39128195"/>
                  </a:cubicBezTo>
                  <a:lnTo>
                    <a:pt x="21100669" y="39128195"/>
                  </a:lnTo>
                  <a:cubicBezTo>
                    <a:pt x="24818339" y="39128195"/>
                    <a:pt x="27842846" y="36103688"/>
                    <a:pt x="27842846" y="32386017"/>
                  </a:cubicBezTo>
                  <a:lnTo>
                    <a:pt x="27842846" y="6742049"/>
                  </a:lnTo>
                  <a:cubicBezTo>
                    <a:pt x="27842846" y="3034792"/>
                    <a:pt x="24835104" y="16764"/>
                    <a:pt x="21131785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27491" y="1187606"/>
            <a:ext cx="5538252" cy="79117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5951" r="-6826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305800" y="1257137"/>
            <a:ext cx="9677400" cy="7818445"/>
            <a:chOff x="-737350" y="9525"/>
            <a:chExt cx="12719081" cy="10424592"/>
          </a:xfrm>
        </p:grpSpPr>
        <p:sp>
          <p:nvSpPr>
            <p:cNvPr id="16" name="TextBox 16"/>
            <p:cNvSpPr txBox="1"/>
            <p:nvPr/>
          </p:nvSpPr>
          <p:spPr>
            <a:xfrm>
              <a:off x="-737350" y="2062595"/>
              <a:ext cx="12719081" cy="83715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b="1" dirty="0"/>
                <a:t>About Bizz Solutions PLC</a:t>
              </a:r>
            </a:p>
            <a:p>
              <a:endParaRPr lang="en-US" sz="2400" dirty="0"/>
            </a:p>
            <a:p>
              <a:r>
                <a:rPr lang="en-US" sz="2400" dirty="0"/>
                <a:t>Bizz Solutions PLC is a leading software development company delivering reliable and scalable solutions across </a:t>
              </a:r>
              <a:r>
                <a:rPr lang="en-US" sz="2400" b="1" dirty="0"/>
                <a:t>Web, Desktop (PC), and Mobile platforms</a:t>
              </a:r>
              <a:r>
                <a:rPr lang="en-US" sz="2400" dirty="0"/>
                <a:t>. Our core focus is on building </a:t>
              </a:r>
              <a:r>
                <a:rPr lang="en-US" sz="2400" b="1" dirty="0"/>
                <a:t>user-friendly, meaningful digital experiences</a:t>
              </a:r>
              <a:r>
                <a:rPr lang="en-US" sz="2400" dirty="0"/>
                <a:t> while ensuring the highest level of customer satisfaction.</a:t>
              </a:r>
            </a:p>
            <a:p>
              <a:endParaRPr lang="en-US" sz="2400" dirty="0"/>
            </a:p>
            <a:p>
              <a:r>
                <a:rPr lang="en-US" sz="2400" dirty="0"/>
                <a:t>With over </a:t>
              </a:r>
              <a:r>
                <a:rPr lang="en-US" sz="2400" b="1" dirty="0"/>
                <a:t>8 years of proven experience in IT services</a:t>
              </a:r>
              <a:r>
                <a:rPr lang="en-US" sz="2400" dirty="0"/>
                <a:t>, we have successfully developed custom software applications and mobile apps for clients across the globe. Since our establishment in </a:t>
              </a:r>
              <a:r>
                <a:rPr lang="en-US" sz="2400" b="1" dirty="0"/>
                <a:t>2018</a:t>
              </a:r>
              <a:r>
                <a:rPr lang="en-US" sz="2400" dirty="0"/>
                <a:t>, Bizz Solutions PLC has consistently pushed technological boundaries to deliver </a:t>
              </a:r>
              <a:r>
                <a:rPr lang="en-US" sz="2400" b="1" dirty="0"/>
                <a:t>innovative, secure, and future-ready digital solutions</a:t>
              </a:r>
              <a:r>
                <a:rPr lang="en-US" sz="2400" dirty="0"/>
                <a:t> tailored to diverse business needs.</a:t>
              </a:r>
            </a:p>
            <a:p>
              <a:endParaRPr lang="en-US" sz="2400" dirty="0"/>
            </a:p>
            <a:p>
              <a:r>
                <a:rPr lang="en-US" sz="2400" dirty="0"/>
                <a:t>In recognition of our excellence and contribution to the technology sector, </a:t>
              </a:r>
              <a:r>
                <a:rPr lang="en-US" sz="2400" b="1" dirty="0"/>
                <a:t>Bizz Solutions PLC was honored with the </a:t>
              </a:r>
              <a:r>
                <a:rPr lang="en-US" sz="2400" b="1" i="1" dirty="0"/>
                <a:t>President’s Award for Industrial Development 2021</a:t>
              </a:r>
              <a:r>
                <a:rPr lang="en-US" sz="2400" b="1" dirty="0"/>
                <a:t> (High-Tech Industry Category)</a:t>
              </a:r>
              <a:r>
                <a:rPr lang="en-US" sz="2400" dirty="0"/>
                <a:t>—a testament to our commitment to innovation, quality, and national economic growth</a:t>
              </a:r>
              <a:r>
                <a:rPr lang="en-US" sz="2400" dirty="0">
                  <a:solidFill>
                    <a:srgbClr val="000000"/>
                  </a:solidFill>
                  <a:latin typeface="Poppins 1"/>
                </a:rPr>
                <a:t>.</a:t>
              </a:r>
              <a:endParaRPr lang="en-US" sz="24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824878" y="9525"/>
              <a:ext cx="5418245" cy="1404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sz="6999" dirty="0">
                  <a:solidFill>
                    <a:srgbClr val="521A75"/>
                  </a:solidFill>
                  <a:latin typeface="Poppins 1 Bold"/>
                </a:rPr>
                <a:t>ABOUT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83591" y="1225066"/>
              <a:ext cx="7059532" cy="1404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sz="6999">
                  <a:solidFill>
                    <a:srgbClr val="04968D"/>
                  </a:solidFill>
                  <a:latin typeface="Poppins 1 Bold"/>
                </a:rPr>
                <a:t>COMPANY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9144000" y="1028700"/>
            <a:ext cx="774468" cy="788864"/>
          </a:xfrm>
          <a:custGeom>
            <a:avLst/>
            <a:gdLst/>
            <a:ahLst/>
            <a:cxnLst/>
            <a:rect l="l" t="t" r="r" b="b"/>
            <a:pathLst>
              <a:path w="774468" h="788864">
                <a:moveTo>
                  <a:pt x="0" y="0"/>
                </a:moveTo>
                <a:lnTo>
                  <a:pt x="774468" y="0"/>
                </a:lnTo>
                <a:lnTo>
                  <a:pt x="774468" y="788864"/>
                </a:lnTo>
                <a:lnTo>
                  <a:pt x="0" y="78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23570" r="-227113"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817999">
            <a:off x="-3379763" y="-1490920"/>
            <a:ext cx="3194203" cy="16029749"/>
            <a:chOff x="0" y="0"/>
            <a:chExt cx="84127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solidFill>
              <a:srgbClr val="0882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959574">
            <a:off x="-1572430" y="-2181575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solidFill>
              <a:srgbClr val="43109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17655473" y="2905987"/>
            <a:ext cx="3194203" cy="9961116"/>
            <a:chOff x="0" y="0"/>
            <a:chExt cx="841272" cy="26235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1272" cy="2623504"/>
            </a:xfrm>
            <a:custGeom>
              <a:avLst/>
              <a:gdLst/>
              <a:ahLst/>
              <a:cxnLst/>
              <a:rect l="l" t="t" r="r" b="b"/>
              <a:pathLst>
                <a:path w="841272" h="2623504">
                  <a:moveTo>
                    <a:pt x="0" y="0"/>
                  </a:moveTo>
                  <a:lnTo>
                    <a:pt x="841272" y="0"/>
                  </a:lnTo>
                  <a:lnTo>
                    <a:pt x="841272" y="2623504"/>
                  </a:lnTo>
                  <a:lnTo>
                    <a:pt x="0" y="2623504"/>
                  </a:lnTo>
                  <a:close/>
                </a:path>
              </a:pathLst>
            </a:custGeom>
            <a:solidFill>
              <a:srgbClr val="08827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41272" cy="2680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18284">
            <a:off x="19502178" y="-2198873"/>
            <a:ext cx="274711" cy="11053763"/>
            <a:chOff x="0" y="0"/>
            <a:chExt cx="72352" cy="29112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solidFill>
              <a:srgbClr val="43109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81632" y="546529"/>
            <a:ext cx="13124736" cy="1467326"/>
            <a:chOff x="0" y="0"/>
            <a:chExt cx="17499647" cy="19564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7499647" cy="94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dirty="0">
                  <a:solidFill>
                    <a:srgbClr val="521A75"/>
                  </a:solidFill>
                  <a:latin typeface="Poppins 1 Bold"/>
                </a:rPr>
                <a:t>HONORABLE CHAIRMAN OF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1732"/>
              <a:ext cx="17499647" cy="944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00"/>
                </a:lnSpc>
              </a:pPr>
              <a:r>
                <a:rPr lang="en-US" sz="5000" dirty="0">
                  <a:solidFill>
                    <a:srgbClr val="04968D"/>
                  </a:solidFill>
                  <a:latin typeface="Poppins 1 Bold"/>
                </a:rPr>
                <a:t>BIZZ SOLUTIONS PLC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96460" y="2065733"/>
            <a:ext cx="10513838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 b="1"/>
            </a:pPr>
            <a:r>
              <a:rPr sz="4400" dirty="0"/>
              <a:t>Md. </a:t>
            </a:r>
            <a:r>
              <a:rPr sz="4400" dirty="0" err="1"/>
              <a:t>Shafiqul</a:t>
            </a:r>
            <a:r>
              <a:rPr sz="4400" dirty="0"/>
              <a:t> </a:t>
            </a:r>
            <a:r>
              <a:rPr sz="4400" dirty="0" err="1"/>
              <a:t>Alam</a:t>
            </a:r>
            <a:r>
              <a:rPr sz="4400" dirty="0"/>
              <a:t>, LL.B, FCS, FCMA, FCA</a:t>
            </a:r>
          </a:p>
          <a:p>
            <a:pPr>
              <a:defRPr sz="1600" i="1"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ERP Consultant | Finance &amp; Business Strategy Expert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Education Expert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400"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Over 19 years of experience across power, pharmaceuticals, manufacturing, ICT, insurance, and public sector organizations.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Specialist in SAP-based ERP implementation, financial restructuring, corporate governance, SOP and policy development, and enterprise transformation.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ERP Consultant at Bangladesh-China Power Company Ltd. (BCPCL) and Managing Partner &amp; CEO of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Shafiqul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Co., Chartered Accountants (serving 50+ organizations).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Finance Director, Bangladesh Rural Development Board (BRDB) – Rural electricity and development services (Ongoing).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Finance Director,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Jibon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Bima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Corporation – Life insurance and reinsurance operations (Ongoing).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Elected Member, Institute of Chartered Accountants of Bangladesh (ICAB) – Policy formulation and strategic direction.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Chairman, Bizz Solutions PLC (BASIS-accredited ICT firm) – SAP licensing and enterprise automation initiatives.</a:t>
            </a:r>
            <a:b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Recipient of Chief Financial Officer of the Year (World HRD Congress, 2017) and President’s Award for Industrial Development 2021 (High-Tech Industry Category).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>
          <a:xfrm>
            <a:off x="13156916" y="2128812"/>
            <a:ext cx="3841964" cy="3917335"/>
            <a:chOff x="12700" y="12700"/>
            <a:chExt cx="1501775" cy="1501775"/>
          </a:xfrm>
        </p:grpSpPr>
        <p:pic>
          <p:nvPicPr>
            <p:cNvPr id="20" name="Image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00" y="25400"/>
              <a:ext cx="1476375" cy="1476375"/>
            </a:xfrm>
            <a:prstGeom prst="rect">
              <a:avLst/>
            </a:prstGeom>
          </p:spPr>
        </p:pic>
        <p:sp>
          <p:nvSpPr>
            <p:cNvPr id="21" name="Graphic 3"/>
            <p:cNvSpPr/>
            <p:nvPr/>
          </p:nvSpPr>
          <p:spPr>
            <a:xfrm>
              <a:off x="12700" y="12700"/>
              <a:ext cx="1501775" cy="1501775"/>
            </a:xfrm>
            <a:custGeom>
              <a:avLst/>
              <a:gdLst/>
              <a:ahLst/>
              <a:cxnLst/>
              <a:rect l="l" t="t" r="r" b="b"/>
              <a:pathLst>
                <a:path w="1501775" h="1501775">
                  <a:moveTo>
                    <a:pt x="0" y="1501775"/>
                  </a:moveTo>
                  <a:lnTo>
                    <a:pt x="1501775" y="1501775"/>
                  </a:lnTo>
                  <a:lnTo>
                    <a:pt x="1501775" y="0"/>
                  </a:lnTo>
                  <a:lnTo>
                    <a:pt x="0" y="0"/>
                  </a:lnTo>
                  <a:lnTo>
                    <a:pt x="0" y="1501775"/>
                  </a:lnTo>
                  <a:close/>
                </a:path>
              </a:pathLst>
            </a:custGeom>
            <a:ln w="25400">
              <a:solidFill>
                <a:srgbClr val="124F5C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841126">
            <a:off x="15551145" y="537000"/>
            <a:ext cx="4286404" cy="837298"/>
            <a:chOff x="0" y="0"/>
            <a:chExt cx="1128929" cy="220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929" cy="220523"/>
            </a:xfrm>
            <a:custGeom>
              <a:avLst/>
              <a:gdLst/>
              <a:ahLst/>
              <a:cxnLst/>
              <a:rect l="l" t="t" r="r" b="b"/>
              <a:pathLst>
                <a:path w="1128929" h="220523">
                  <a:moveTo>
                    <a:pt x="0" y="0"/>
                  </a:moveTo>
                  <a:lnTo>
                    <a:pt x="1128929" y="0"/>
                  </a:lnTo>
                  <a:lnTo>
                    <a:pt x="1128929" y="220523"/>
                  </a:lnTo>
                  <a:lnTo>
                    <a:pt x="0" y="220523"/>
                  </a:lnTo>
                  <a:close/>
                </a:path>
              </a:pathLst>
            </a:custGeom>
            <a:gradFill rotWithShape="1">
              <a:gsLst>
                <a:gs pos="0">
                  <a:srgbClr val="4A1969">
                    <a:alpha val="100000"/>
                  </a:srgbClr>
                </a:gs>
                <a:gs pos="100000">
                  <a:srgbClr val="471965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28929" cy="27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841999">
            <a:off x="-1547926" y="537000"/>
            <a:ext cx="4286404" cy="837298"/>
            <a:chOff x="0" y="0"/>
            <a:chExt cx="1128929" cy="220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929" cy="220523"/>
            </a:xfrm>
            <a:custGeom>
              <a:avLst/>
              <a:gdLst/>
              <a:ahLst/>
              <a:cxnLst/>
              <a:rect l="l" t="t" r="r" b="b"/>
              <a:pathLst>
                <a:path w="1128929" h="220523">
                  <a:moveTo>
                    <a:pt x="0" y="0"/>
                  </a:moveTo>
                  <a:lnTo>
                    <a:pt x="1128929" y="0"/>
                  </a:lnTo>
                  <a:lnTo>
                    <a:pt x="1128929" y="220523"/>
                  </a:lnTo>
                  <a:lnTo>
                    <a:pt x="0" y="220523"/>
                  </a:lnTo>
                  <a:close/>
                </a:path>
              </a:pathLst>
            </a:custGeom>
            <a:gradFill rotWithShape="1">
              <a:gsLst>
                <a:gs pos="0">
                  <a:srgbClr val="501B72">
                    <a:alpha val="0"/>
                  </a:srgbClr>
                </a:gs>
                <a:gs pos="100000">
                  <a:srgbClr val="4E1A6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28929" cy="27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857138" y="-4441990"/>
            <a:ext cx="11919926" cy="14155918"/>
            <a:chOff x="0" y="0"/>
            <a:chExt cx="812800" cy="965269"/>
          </a:xfrm>
        </p:grpSpPr>
        <p:sp>
          <p:nvSpPr>
            <p:cNvPr id="9" name="Freeform 9"/>
            <p:cNvSpPr/>
            <p:nvPr/>
          </p:nvSpPr>
          <p:spPr>
            <a:xfrm>
              <a:off x="17659" y="30218"/>
              <a:ext cx="777481" cy="904832"/>
            </a:xfrm>
            <a:custGeom>
              <a:avLst/>
              <a:gdLst/>
              <a:ahLst/>
              <a:cxnLst/>
              <a:rect l="l" t="t" r="r" b="b"/>
              <a:pathLst>
                <a:path w="777481" h="904832">
                  <a:moveTo>
                    <a:pt x="430576" y="19464"/>
                  </a:moveTo>
                  <a:lnTo>
                    <a:pt x="753307" y="402734"/>
                  </a:lnTo>
                  <a:cubicBezTo>
                    <a:pt x="777482" y="431444"/>
                    <a:pt x="777482" y="473388"/>
                    <a:pt x="753307" y="502098"/>
                  </a:cubicBezTo>
                  <a:lnTo>
                    <a:pt x="430576" y="885369"/>
                  </a:lnTo>
                  <a:cubicBezTo>
                    <a:pt x="420184" y="897709"/>
                    <a:pt x="404874" y="904832"/>
                    <a:pt x="388741" y="904832"/>
                  </a:cubicBezTo>
                  <a:cubicBezTo>
                    <a:pt x="372608" y="904832"/>
                    <a:pt x="357298" y="897709"/>
                    <a:pt x="346907" y="885369"/>
                  </a:cubicBezTo>
                  <a:lnTo>
                    <a:pt x="24175" y="502098"/>
                  </a:lnTo>
                  <a:cubicBezTo>
                    <a:pt x="0" y="473388"/>
                    <a:pt x="0" y="431444"/>
                    <a:pt x="24175" y="402734"/>
                  </a:cubicBezTo>
                  <a:lnTo>
                    <a:pt x="346907" y="19464"/>
                  </a:lnTo>
                  <a:cubicBezTo>
                    <a:pt x="357298" y="7123"/>
                    <a:pt x="372608" y="0"/>
                    <a:pt x="388741" y="0"/>
                  </a:cubicBezTo>
                  <a:cubicBezTo>
                    <a:pt x="404874" y="0"/>
                    <a:pt x="420184" y="7123"/>
                    <a:pt x="430576" y="19464"/>
                  </a:cubicBezTo>
                  <a:close/>
                </a:path>
              </a:pathLst>
            </a:custGeom>
            <a:gradFill rotWithShape="1">
              <a:gsLst>
                <a:gs pos="0">
                  <a:srgbClr val="08847D">
                    <a:alpha val="100000"/>
                  </a:srgbClr>
                </a:gs>
                <a:gs pos="100000">
                  <a:srgbClr val="08827B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8756"/>
              <a:ext cx="533400" cy="690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25212" y="-4441990"/>
            <a:ext cx="11919926" cy="14155918"/>
            <a:chOff x="0" y="0"/>
            <a:chExt cx="812800" cy="965269"/>
          </a:xfrm>
        </p:grpSpPr>
        <p:sp>
          <p:nvSpPr>
            <p:cNvPr id="12" name="Freeform 12"/>
            <p:cNvSpPr/>
            <p:nvPr/>
          </p:nvSpPr>
          <p:spPr>
            <a:xfrm>
              <a:off x="17659" y="30218"/>
              <a:ext cx="777481" cy="904832"/>
            </a:xfrm>
            <a:custGeom>
              <a:avLst/>
              <a:gdLst/>
              <a:ahLst/>
              <a:cxnLst/>
              <a:rect l="l" t="t" r="r" b="b"/>
              <a:pathLst>
                <a:path w="777481" h="904832">
                  <a:moveTo>
                    <a:pt x="430576" y="19464"/>
                  </a:moveTo>
                  <a:lnTo>
                    <a:pt x="753307" y="402734"/>
                  </a:lnTo>
                  <a:cubicBezTo>
                    <a:pt x="777482" y="431444"/>
                    <a:pt x="777482" y="473388"/>
                    <a:pt x="753307" y="502098"/>
                  </a:cubicBezTo>
                  <a:lnTo>
                    <a:pt x="430576" y="885369"/>
                  </a:lnTo>
                  <a:cubicBezTo>
                    <a:pt x="420184" y="897709"/>
                    <a:pt x="404874" y="904832"/>
                    <a:pt x="388741" y="904832"/>
                  </a:cubicBezTo>
                  <a:cubicBezTo>
                    <a:pt x="372608" y="904832"/>
                    <a:pt x="357298" y="897709"/>
                    <a:pt x="346907" y="885369"/>
                  </a:cubicBezTo>
                  <a:lnTo>
                    <a:pt x="24175" y="502098"/>
                  </a:lnTo>
                  <a:cubicBezTo>
                    <a:pt x="0" y="473388"/>
                    <a:pt x="0" y="431444"/>
                    <a:pt x="24175" y="402734"/>
                  </a:cubicBezTo>
                  <a:lnTo>
                    <a:pt x="346907" y="19464"/>
                  </a:lnTo>
                  <a:cubicBezTo>
                    <a:pt x="357298" y="7123"/>
                    <a:pt x="372608" y="0"/>
                    <a:pt x="388741" y="0"/>
                  </a:cubicBezTo>
                  <a:cubicBezTo>
                    <a:pt x="404874" y="0"/>
                    <a:pt x="420184" y="7123"/>
                    <a:pt x="430576" y="19464"/>
                  </a:cubicBezTo>
                  <a:close/>
                </a:path>
              </a:pathLst>
            </a:custGeom>
            <a:gradFill rotWithShape="1">
              <a:gsLst>
                <a:gs pos="0">
                  <a:srgbClr val="09827B">
                    <a:alpha val="100000"/>
                  </a:srgbClr>
                </a:gs>
                <a:gs pos="100000">
                  <a:srgbClr val="08817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8756"/>
              <a:ext cx="533400" cy="690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5150152" y="9685354"/>
            <a:ext cx="4407706" cy="0"/>
          </a:xfrm>
          <a:prstGeom prst="line">
            <a:avLst/>
          </a:prstGeom>
          <a:ln w="57150" cap="flat">
            <a:solidFill>
              <a:srgbClr val="521A75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>
            <a:off x="-1919111" y="9685354"/>
            <a:ext cx="5059106" cy="0"/>
          </a:xfrm>
          <a:prstGeom prst="line">
            <a:avLst/>
          </a:prstGeom>
          <a:ln w="57150" cap="flat">
            <a:solidFill>
              <a:srgbClr val="521A75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35" name="Group 135"/>
          <p:cNvGrpSpPr/>
          <p:nvPr/>
        </p:nvGrpSpPr>
        <p:grpSpPr>
          <a:xfrm>
            <a:off x="6036352" y="1235869"/>
            <a:ext cx="6215296" cy="1903530"/>
            <a:chOff x="0" y="9525"/>
            <a:chExt cx="8287062" cy="2538041"/>
          </a:xfrm>
        </p:grpSpPr>
        <p:sp>
          <p:nvSpPr>
            <p:cNvPr id="136" name="TextBox 136"/>
            <p:cNvSpPr txBox="1"/>
            <p:nvPr/>
          </p:nvSpPr>
          <p:spPr>
            <a:xfrm>
              <a:off x="0" y="9525"/>
              <a:ext cx="8287062" cy="132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 dirty="0">
                  <a:solidFill>
                    <a:srgbClr val="521A75"/>
                  </a:solidFill>
                  <a:latin typeface="Poppins 1 Bold"/>
                </a:rPr>
                <a:t>Our Concern </a:t>
              </a:r>
            </a:p>
          </p:txBody>
        </p:sp>
        <p:sp>
          <p:nvSpPr>
            <p:cNvPr id="137" name="TextBox 137"/>
            <p:cNvSpPr txBox="1"/>
            <p:nvPr/>
          </p:nvSpPr>
          <p:spPr>
            <a:xfrm>
              <a:off x="926765" y="1225065"/>
              <a:ext cx="6433533" cy="1322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</a:pPr>
              <a:endParaRPr lang="en-US" sz="6999" dirty="0">
                <a:solidFill>
                  <a:srgbClr val="04968D"/>
                </a:solidFill>
                <a:latin typeface="Poppins 1 Bold"/>
              </a:endParaRPr>
            </a:p>
          </p:txBody>
        </p:sp>
      </p:grpSp>
      <p:pic>
        <p:nvPicPr>
          <p:cNvPr id="138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55" y="4293459"/>
            <a:ext cx="2772754" cy="1700083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39" y="4296605"/>
            <a:ext cx="3070563" cy="1693791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132" y="4293459"/>
            <a:ext cx="3587510" cy="1696937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9971" y="4293459"/>
            <a:ext cx="3428874" cy="1696937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01242" y="-5848390"/>
            <a:ext cx="8635835" cy="86358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59200" y="9379892"/>
            <a:ext cx="2039523" cy="1215232"/>
          </a:xfrm>
          <a:custGeom>
            <a:avLst/>
            <a:gdLst/>
            <a:ahLst/>
            <a:cxnLst/>
            <a:rect l="l" t="t" r="r" b="b"/>
            <a:pathLst>
              <a:path w="2039523" h="1215232">
                <a:moveTo>
                  <a:pt x="0" y="0"/>
                </a:moveTo>
                <a:lnTo>
                  <a:pt x="2039523" y="0"/>
                </a:lnTo>
                <a:lnTo>
                  <a:pt x="2039523" y="1215232"/>
                </a:lnTo>
                <a:lnTo>
                  <a:pt x="0" y="1215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233473" r="-9720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1028700"/>
            <a:ext cx="811530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dirty="0">
                <a:solidFill>
                  <a:srgbClr val="521A75"/>
                </a:solidFill>
                <a:latin typeface="Poppins 1 Bold"/>
              </a:rPr>
              <a:t>TRAINING MANAGEMENT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1206" y="1797481"/>
            <a:ext cx="1180809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spc="-300" dirty="0">
                <a:solidFill>
                  <a:srgbClr val="04968D"/>
                </a:solidFill>
                <a:latin typeface="Poppins 1 Bold"/>
              </a:rPr>
              <a:t>SYSTEM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491688" y="4766778"/>
            <a:ext cx="7363570" cy="2901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491688" y="7852910"/>
            <a:ext cx="7363570" cy="2901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2966130" y="3562285"/>
            <a:ext cx="3735587" cy="2467007"/>
            <a:chOff x="0" y="0"/>
            <a:chExt cx="1292087" cy="853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66130" y="6648418"/>
            <a:ext cx="3735587" cy="2467007"/>
            <a:chOff x="0" y="0"/>
            <a:chExt cx="1292087" cy="8533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77723" y="3562285"/>
            <a:ext cx="3735587" cy="2467007"/>
            <a:chOff x="0" y="0"/>
            <a:chExt cx="1292087" cy="8533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77723" y="6648418"/>
            <a:ext cx="3735587" cy="2467007"/>
            <a:chOff x="0" y="0"/>
            <a:chExt cx="1292087" cy="8533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86282" y="3562285"/>
            <a:ext cx="3735587" cy="2467007"/>
            <a:chOff x="0" y="0"/>
            <a:chExt cx="1292087" cy="853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86282" y="6648418"/>
            <a:ext cx="3735587" cy="2467007"/>
            <a:chOff x="0" y="0"/>
            <a:chExt cx="1292087" cy="853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7"/>
          <p:cNvSpPr txBox="1"/>
          <p:nvPr/>
        </p:nvSpPr>
        <p:spPr>
          <a:xfrm>
            <a:off x="3155275" y="4648311"/>
            <a:ext cx="3367386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1 Bold"/>
              </a:rPr>
              <a:t>Questions Bank</a:t>
            </a:r>
            <a:endParaRPr lang="en-US" sz="32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354437" y="4665141"/>
            <a:ext cx="3367386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1 Bold"/>
              </a:rPr>
              <a:t>Exam</a:t>
            </a:r>
            <a:endParaRPr lang="en-US" sz="32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645229" y="4659676"/>
            <a:ext cx="3367386" cy="631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1 Bold"/>
              </a:rPr>
              <a:t>Questions Sections</a:t>
            </a:r>
            <a:endParaRPr lang="en-US" sz="32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2980293" y="7734444"/>
            <a:ext cx="3367386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1 Bold"/>
              </a:rPr>
              <a:t>Exam Schedule</a:t>
            </a:r>
            <a:endParaRPr lang="en-US" sz="32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40" name="TextBox 37"/>
          <p:cNvSpPr txBox="1"/>
          <p:nvPr/>
        </p:nvSpPr>
        <p:spPr>
          <a:xfrm>
            <a:off x="7338860" y="7719938"/>
            <a:ext cx="3367386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3200" dirty="0" smtClean="0">
                <a:solidFill>
                  <a:srgbClr val="FFFFFF"/>
                </a:solidFill>
                <a:latin typeface="Poppins 1 Bold"/>
              </a:rPr>
              <a:t>Participation</a:t>
            </a:r>
            <a:endParaRPr lang="en-US" sz="32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41" name="TextBox 37"/>
          <p:cNvSpPr txBox="1"/>
          <p:nvPr/>
        </p:nvSpPr>
        <p:spPr>
          <a:xfrm>
            <a:off x="11645229" y="7446673"/>
            <a:ext cx="3367386" cy="911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800" dirty="0" smtClean="0">
                <a:solidFill>
                  <a:srgbClr val="FFFFFF"/>
                </a:solidFill>
                <a:latin typeface="Poppins 1 Bold"/>
              </a:rPr>
              <a:t>Front end : React </a:t>
            </a:r>
            <a:r>
              <a:rPr lang="en-US" sz="2800" dirty="0" err="1" smtClean="0">
                <a:solidFill>
                  <a:srgbClr val="FFFFFF"/>
                </a:solidFill>
                <a:latin typeface="Poppins 1 Bold"/>
              </a:rPr>
              <a:t>Js</a:t>
            </a:r>
            <a:endParaRPr lang="en-US" sz="2800" dirty="0" smtClean="0">
              <a:solidFill>
                <a:srgbClr val="FFFFFF"/>
              </a:solidFill>
              <a:latin typeface="Poppins 1 Bold"/>
            </a:endParaRPr>
          </a:p>
          <a:p>
            <a:pPr algn="ctr">
              <a:lnSpc>
                <a:spcPts val="2260"/>
              </a:lnSpc>
            </a:pPr>
            <a:r>
              <a:rPr lang="en-US" sz="2800" dirty="0" smtClean="0">
                <a:solidFill>
                  <a:srgbClr val="FFFFFF"/>
                </a:solidFill>
                <a:latin typeface="Poppins 1 Bold"/>
              </a:rPr>
              <a:t>Back end : </a:t>
            </a:r>
            <a:r>
              <a:rPr lang="en-US" sz="2800" dirty="0" err="1" smtClean="0">
                <a:solidFill>
                  <a:srgbClr val="FFFFFF"/>
                </a:solidFill>
                <a:latin typeface="Poppins 1 Bold"/>
              </a:rPr>
              <a:t>Laravel</a:t>
            </a:r>
            <a:endParaRPr lang="en-US" sz="2800" dirty="0">
              <a:solidFill>
                <a:srgbClr val="FFFFFF"/>
              </a:solidFill>
              <a:latin typeface="Poppi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30849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01242" y="-5848390"/>
            <a:ext cx="8635835" cy="86358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59200" y="9379892"/>
            <a:ext cx="2039523" cy="1215232"/>
          </a:xfrm>
          <a:custGeom>
            <a:avLst/>
            <a:gdLst/>
            <a:ahLst/>
            <a:cxnLst/>
            <a:rect l="l" t="t" r="r" b="b"/>
            <a:pathLst>
              <a:path w="2039523" h="1215232">
                <a:moveTo>
                  <a:pt x="0" y="0"/>
                </a:moveTo>
                <a:lnTo>
                  <a:pt x="2039523" y="0"/>
                </a:lnTo>
                <a:lnTo>
                  <a:pt x="2039523" y="1215232"/>
                </a:lnTo>
                <a:lnTo>
                  <a:pt x="0" y="1215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233473" r="-9720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1028700"/>
            <a:ext cx="811530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dirty="0">
                <a:solidFill>
                  <a:srgbClr val="521A75"/>
                </a:solidFill>
                <a:latin typeface="Poppins 1 Bold"/>
              </a:rPr>
              <a:t>LIST OF CLIENTS WE'VE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1206" y="1797481"/>
            <a:ext cx="11808094" cy="75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spc="-300">
                <a:solidFill>
                  <a:srgbClr val="04968D"/>
                </a:solidFill>
                <a:latin typeface="Poppins 1 Bold"/>
              </a:rPr>
              <a:t>SUCCESSFULLY WORKED ON IN THE PAST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491688" y="4766778"/>
            <a:ext cx="7363570" cy="2901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5491688" y="7852910"/>
            <a:ext cx="7363570" cy="29011"/>
          </a:xfrm>
          <a:prstGeom prst="line">
            <a:avLst/>
          </a:prstGeom>
          <a:ln w="1047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2966130" y="3562285"/>
            <a:ext cx="3735587" cy="2467007"/>
            <a:chOff x="0" y="0"/>
            <a:chExt cx="1292087" cy="8533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66130" y="6648418"/>
            <a:ext cx="3735587" cy="2467007"/>
            <a:chOff x="0" y="0"/>
            <a:chExt cx="1292087" cy="8533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77723" y="3562285"/>
            <a:ext cx="3735587" cy="2467007"/>
            <a:chOff x="0" y="0"/>
            <a:chExt cx="1292087" cy="8533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77723" y="6648418"/>
            <a:ext cx="3735587" cy="2467007"/>
            <a:chOff x="0" y="0"/>
            <a:chExt cx="1292087" cy="8533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A1750">
                    <a:alpha val="100000"/>
                  </a:srgbClr>
                </a:gs>
                <a:gs pos="100000">
                  <a:srgbClr val="5C1C8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586282" y="3562285"/>
            <a:ext cx="3735587" cy="2467007"/>
            <a:chOff x="0" y="0"/>
            <a:chExt cx="1292087" cy="853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586282" y="6648418"/>
            <a:ext cx="3735587" cy="2467007"/>
            <a:chOff x="0" y="0"/>
            <a:chExt cx="1292087" cy="853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92087" cy="853303"/>
            </a:xfrm>
            <a:custGeom>
              <a:avLst/>
              <a:gdLst/>
              <a:ahLst/>
              <a:cxnLst/>
              <a:rect l="l" t="t" r="r" b="b"/>
              <a:pathLst>
                <a:path w="1292087" h="853303">
                  <a:moveTo>
                    <a:pt x="76682" y="0"/>
                  </a:moveTo>
                  <a:lnTo>
                    <a:pt x="1215406" y="0"/>
                  </a:lnTo>
                  <a:cubicBezTo>
                    <a:pt x="1257756" y="0"/>
                    <a:pt x="1292087" y="34332"/>
                    <a:pt x="1292087" y="76682"/>
                  </a:cubicBezTo>
                  <a:lnTo>
                    <a:pt x="1292087" y="776621"/>
                  </a:lnTo>
                  <a:cubicBezTo>
                    <a:pt x="1292087" y="818972"/>
                    <a:pt x="1257756" y="853303"/>
                    <a:pt x="1215406" y="853303"/>
                  </a:cubicBezTo>
                  <a:lnTo>
                    <a:pt x="76682" y="853303"/>
                  </a:lnTo>
                  <a:cubicBezTo>
                    <a:pt x="56344" y="853303"/>
                    <a:pt x="36840" y="845224"/>
                    <a:pt x="22460" y="830844"/>
                  </a:cubicBezTo>
                  <a:cubicBezTo>
                    <a:pt x="8079" y="816463"/>
                    <a:pt x="0" y="796959"/>
                    <a:pt x="0" y="776621"/>
                  </a:cubicBezTo>
                  <a:lnTo>
                    <a:pt x="0" y="76682"/>
                  </a:lnTo>
                  <a:cubicBezTo>
                    <a:pt x="0" y="34332"/>
                    <a:pt x="34332" y="0"/>
                    <a:pt x="766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9D94">
                    <a:alpha val="100000"/>
                  </a:srgbClr>
                </a:gs>
                <a:gs pos="100000">
                  <a:srgbClr val="0C746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292087" cy="910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7836746" y="7133742"/>
            <a:ext cx="2598491" cy="979848"/>
          </a:xfrm>
          <a:custGeom>
            <a:avLst/>
            <a:gdLst/>
            <a:ahLst/>
            <a:cxnLst/>
            <a:rect l="l" t="t" r="r" b="b"/>
            <a:pathLst>
              <a:path w="2598491" h="979848">
                <a:moveTo>
                  <a:pt x="0" y="0"/>
                </a:moveTo>
                <a:lnTo>
                  <a:pt x="2598492" y="0"/>
                </a:lnTo>
                <a:lnTo>
                  <a:pt x="2598492" y="979848"/>
                </a:lnTo>
                <a:lnTo>
                  <a:pt x="0" y="97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177010" y="7123525"/>
            <a:ext cx="2659842" cy="1000283"/>
          </a:xfrm>
          <a:custGeom>
            <a:avLst/>
            <a:gdLst/>
            <a:ahLst/>
            <a:cxnLst/>
            <a:rect l="l" t="t" r="r" b="b"/>
            <a:pathLst>
              <a:path w="2659842" h="1000283">
                <a:moveTo>
                  <a:pt x="0" y="0"/>
                </a:moveTo>
                <a:lnTo>
                  <a:pt x="2659843" y="0"/>
                </a:lnTo>
                <a:lnTo>
                  <a:pt x="2659843" y="1000283"/>
                </a:lnTo>
                <a:lnTo>
                  <a:pt x="0" y="1000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124200" y="5333010"/>
            <a:ext cx="3367386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 dirty="0">
                <a:solidFill>
                  <a:srgbClr val="FFFFFF"/>
                </a:solidFill>
                <a:latin typeface="Poppins 1 Bold"/>
              </a:rPr>
              <a:t>www.rmgroup-bd.com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266179" y="8429608"/>
            <a:ext cx="307809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 dirty="0" smtClean="0">
                <a:solidFill>
                  <a:srgbClr val="FFFFFF"/>
                </a:solidFill>
                <a:latin typeface="Poppins 1 Bold"/>
              </a:rPr>
              <a:t>www.saco.com.bd</a:t>
            </a:r>
            <a:endParaRPr lang="en-US" sz="2000" dirty="0">
              <a:solidFill>
                <a:srgbClr val="FFFFFF"/>
              </a:solidFill>
              <a:latin typeface="Poppins 1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304101" y="5393351"/>
            <a:ext cx="373874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 dirty="0">
                <a:solidFill>
                  <a:srgbClr val="FFFFFF"/>
                </a:solidFill>
                <a:latin typeface="Poppins 1 Bold"/>
              </a:rPr>
              <a:t>www.sslcommerz.com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87420" y="8429608"/>
            <a:ext cx="3078095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>
                <a:solidFill>
                  <a:srgbClr val="FFFFFF"/>
                </a:solidFill>
                <a:latin typeface="Poppins 1 Bold"/>
              </a:rPr>
              <a:t>www.cafsedu.org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08661" y="5380377"/>
            <a:ext cx="307809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 dirty="0">
                <a:solidFill>
                  <a:srgbClr val="FFFFFF"/>
                </a:solidFill>
                <a:latin typeface="Poppins 1 Bold"/>
              </a:rPr>
              <a:t>www.ssgbd.com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08661" y="8429608"/>
            <a:ext cx="3078095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0"/>
              </a:lnSpc>
            </a:pPr>
            <a:r>
              <a:rPr lang="en-US" sz="2000">
                <a:solidFill>
                  <a:srgbClr val="FFFFFF"/>
                </a:solidFill>
                <a:latin typeface="Poppins 1 Bold"/>
              </a:rPr>
              <a:t>www.edubd.tv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82" y="4260390"/>
            <a:ext cx="3656681" cy="9805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25" y="4474142"/>
            <a:ext cx="3450595" cy="7928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294" y="3760799"/>
            <a:ext cx="2404827" cy="1543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7" y="7327505"/>
            <a:ext cx="3351290" cy="1050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0B47C0">
                <a:alpha val="295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18284">
            <a:off x="10945123" y="-2748018"/>
            <a:ext cx="3194203" cy="16029749"/>
            <a:chOff x="0" y="0"/>
            <a:chExt cx="841272" cy="42218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1272" cy="4221827"/>
            </a:xfrm>
            <a:custGeom>
              <a:avLst/>
              <a:gdLst/>
              <a:ahLst/>
              <a:cxnLst/>
              <a:rect l="l" t="t" r="r" b="b"/>
              <a:pathLst>
                <a:path w="841272" h="4221827">
                  <a:moveTo>
                    <a:pt x="0" y="0"/>
                  </a:moveTo>
                  <a:lnTo>
                    <a:pt x="841272" y="0"/>
                  </a:lnTo>
                  <a:lnTo>
                    <a:pt x="841272" y="4221827"/>
                  </a:lnTo>
                  <a:lnTo>
                    <a:pt x="0" y="4221827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8827B">
                    <a:alpha val="100000"/>
                  </a:srgbClr>
                </a:gs>
                <a:gs pos="100000">
                  <a:srgbClr val="08827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41272" cy="427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818284">
            <a:off x="7498388" y="4232895"/>
            <a:ext cx="274711" cy="11053763"/>
            <a:chOff x="0" y="0"/>
            <a:chExt cx="72352" cy="2911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8827B">
                    <a:alpha val="100000"/>
                  </a:srgbClr>
                </a:gs>
                <a:gs pos="100000">
                  <a:srgbClr val="04968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818284">
            <a:off x="18765767" y="-7285016"/>
            <a:ext cx="274711" cy="11053763"/>
            <a:chOff x="0" y="0"/>
            <a:chExt cx="72352" cy="29112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2352" cy="2911279"/>
            </a:xfrm>
            <a:custGeom>
              <a:avLst/>
              <a:gdLst/>
              <a:ahLst/>
              <a:cxnLst/>
              <a:rect l="l" t="t" r="r" b="b"/>
              <a:pathLst>
                <a:path w="72352" h="2911279">
                  <a:moveTo>
                    <a:pt x="0" y="0"/>
                  </a:moveTo>
                  <a:lnTo>
                    <a:pt x="72352" y="0"/>
                  </a:lnTo>
                  <a:lnTo>
                    <a:pt x="72352" y="2911279"/>
                  </a:lnTo>
                  <a:lnTo>
                    <a:pt x="0" y="2911279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54CC4">
                    <a:alpha val="100000"/>
                  </a:srgbClr>
                </a:gs>
                <a:gs pos="100000">
                  <a:srgbClr val="C405B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2352" cy="296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1149327"/>
            <a:ext cx="8982538" cy="7988157"/>
            <a:chOff x="0" y="0"/>
            <a:chExt cx="21896591" cy="194726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9646254" y="1381125"/>
            <a:ext cx="8461234" cy="7524563"/>
            <a:chOff x="0" y="0"/>
            <a:chExt cx="21896591" cy="19472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896578" cy="19472656"/>
            </a:xfrm>
            <a:custGeom>
              <a:avLst/>
              <a:gdLst/>
              <a:ahLst/>
              <a:cxnLst/>
              <a:rect l="l" t="t" r="r" b="b"/>
              <a:pathLst>
                <a:path w="21896578" h="19472656">
                  <a:moveTo>
                    <a:pt x="11347450" y="0"/>
                  </a:moveTo>
                  <a:lnTo>
                    <a:pt x="0" y="19472656"/>
                  </a:lnTo>
                  <a:lnTo>
                    <a:pt x="21896578" y="19472656"/>
                  </a:lnTo>
                  <a:lnTo>
                    <a:pt x="21896578" y="0"/>
                  </a:lnTo>
                  <a:close/>
                </a:path>
              </a:pathLst>
            </a:custGeom>
            <a:blipFill>
              <a:blip r:embed="rId2"/>
              <a:stretch>
                <a:fillRect l="-19152" t="-19779" r="-4062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1818284">
            <a:off x="16368286" y="4572544"/>
            <a:ext cx="3194203" cy="7569921"/>
            <a:chOff x="0" y="0"/>
            <a:chExt cx="841272" cy="19937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1272" cy="1993724"/>
            </a:xfrm>
            <a:custGeom>
              <a:avLst/>
              <a:gdLst/>
              <a:ahLst/>
              <a:cxnLst/>
              <a:rect l="l" t="t" r="r" b="b"/>
              <a:pathLst>
                <a:path w="841272" h="1993724">
                  <a:moveTo>
                    <a:pt x="0" y="0"/>
                  </a:moveTo>
                  <a:lnTo>
                    <a:pt x="841272" y="0"/>
                  </a:lnTo>
                  <a:lnTo>
                    <a:pt x="841272" y="1993724"/>
                  </a:lnTo>
                  <a:lnTo>
                    <a:pt x="0" y="1993724"/>
                  </a:lnTo>
                  <a:close/>
                </a:path>
              </a:pathLst>
            </a:custGeom>
            <a:gradFill rotWithShape="1">
              <a:gsLst>
                <a:gs pos="0">
                  <a:srgbClr val="51048D">
                    <a:alpha val="100000"/>
                  </a:srgbClr>
                </a:gs>
                <a:gs pos="50000">
                  <a:srgbClr val="08827B">
                    <a:alpha val="49500"/>
                  </a:srgbClr>
                </a:gs>
                <a:gs pos="100000">
                  <a:srgbClr val="C405B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41272" cy="2050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4997150"/>
            <a:ext cx="8661171" cy="70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452" spc="1304">
                <a:solidFill>
                  <a:srgbClr val="08827B"/>
                </a:solidFill>
                <a:latin typeface="Poppins 2 Semi-Bold"/>
              </a:rPr>
              <a:t>For Your Attention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323197"/>
            <a:ext cx="8659369" cy="184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84"/>
              </a:lnSpc>
            </a:pPr>
            <a:r>
              <a:rPr lang="en-US" sz="11812">
                <a:solidFill>
                  <a:srgbClr val="431096"/>
                </a:solidFill>
                <a:latin typeface="Poppins 2 Semi-Bold"/>
              </a:rPr>
              <a:t>Thank 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30502" y="6948370"/>
            <a:ext cx="6688918" cy="970984"/>
            <a:chOff x="0" y="0"/>
            <a:chExt cx="8918557" cy="12946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4646" cy="1294646"/>
            </a:xfrm>
            <a:custGeom>
              <a:avLst/>
              <a:gdLst/>
              <a:ahLst/>
              <a:cxnLst/>
              <a:rect l="l" t="t" r="r" b="b"/>
              <a:pathLst>
                <a:path w="1294646" h="1294646">
                  <a:moveTo>
                    <a:pt x="0" y="0"/>
                  </a:moveTo>
                  <a:lnTo>
                    <a:pt x="1294646" y="0"/>
                  </a:lnTo>
                  <a:lnTo>
                    <a:pt x="1294646" y="1294646"/>
                  </a:lnTo>
                  <a:lnTo>
                    <a:pt x="0" y="1294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586175" y="417437"/>
              <a:ext cx="7332381" cy="726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4"/>
                </a:lnSpc>
                <a:spcBef>
                  <a:spcPct val="0"/>
                </a:spcBef>
              </a:pPr>
              <a:r>
                <a:rPr lang="en-US" sz="3196">
                  <a:solidFill>
                    <a:srgbClr val="000000"/>
                  </a:solidFill>
                  <a:latin typeface="Poppins 1 Bold"/>
                </a:rPr>
                <a:t>www.bizzsol.com.bd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86175" y="85175"/>
              <a:ext cx="4012413" cy="448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8"/>
                </a:lnSpc>
                <a:spcBef>
                  <a:spcPct val="0"/>
                </a:spcBef>
              </a:pPr>
              <a:r>
                <a:rPr lang="en-US" sz="1948">
                  <a:solidFill>
                    <a:srgbClr val="000000"/>
                  </a:solidFill>
                  <a:latin typeface="Poppins 1"/>
                </a:rPr>
                <a:t>Visit Our Website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028700" y="1028700"/>
            <a:ext cx="2857017" cy="1392796"/>
          </a:xfrm>
          <a:custGeom>
            <a:avLst/>
            <a:gdLst/>
            <a:ahLst/>
            <a:cxnLst/>
            <a:rect l="l" t="t" r="r" b="b"/>
            <a:pathLst>
              <a:path w="2857017" h="1392796">
                <a:moveTo>
                  <a:pt x="0" y="0"/>
                </a:moveTo>
                <a:lnTo>
                  <a:pt x="2857017" y="0"/>
                </a:lnTo>
                <a:lnTo>
                  <a:pt x="2857017" y="1392796"/>
                </a:lnTo>
                <a:lnTo>
                  <a:pt x="0" y="139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424</Words>
  <Application>Microsoft Office PowerPoint</Application>
  <PresentationFormat>Custom</PresentationFormat>
  <Paragraphs>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Poppins 1 Bold</vt:lpstr>
      <vt:lpstr>Times New Roman</vt:lpstr>
      <vt:lpstr>Calibri</vt:lpstr>
      <vt:lpstr>Poppins 1</vt:lpstr>
      <vt:lpstr>Impact</vt:lpstr>
      <vt:lpstr>Arial</vt:lpstr>
      <vt:lpstr>Poppins 2 Semi-Bold</vt:lpstr>
      <vt:lpstr>Brittany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RAB Presentation</dc:title>
  <cp:lastModifiedBy>Md. Nurus Sadat Akanda</cp:lastModifiedBy>
  <cp:revision>20</cp:revision>
  <dcterms:created xsi:type="dcterms:W3CDTF">2006-08-16T00:00:00Z</dcterms:created>
  <dcterms:modified xsi:type="dcterms:W3CDTF">2026-01-24T13:00:47Z</dcterms:modified>
  <dc:identifier>DAF4oS_wsQ4</dc:identifier>
</cp:coreProperties>
</file>